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804" r:id="rId2"/>
    <p:sldMasterId id="2147483822" r:id="rId3"/>
    <p:sldMasterId id="2147483840" r:id="rId4"/>
    <p:sldMasterId id="2147483858" r:id="rId5"/>
    <p:sldMasterId id="2147483876" r:id="rId6"/>
    <p:sldMasterId id="2147483894" r:id="rId7"/>
    <p:sldMasterId id="2147483906" r:id="rId8"/>
  </p:sldMasterIdLst>
  <p:notesMasterIdLst>
    <p:notesMasterId r:id="rId54"/>
  </p:notesMasterIdLst>
  <p:sldIdLst>
    <p:sldId id="256" r:id="rId9"/>
    <p:sldId id="317" r:id="rId10"/>
    <p:sldId id="257" r:id="rId11"/>
    <p:sldId id="258" r:id="rId12"/>
    <p:sldId id="318" r:id="rId13"/>
    <p:sldId id="260" r:id="rId14"/>
    <p:sldId id="289" r:id="rId15"/>
    <p:sldId id="319" r:id="rId16"/>
    <p:sldId id="290" r:id="rId17"/>
    <p:sldId id="292" r:id="rId18"/>
    <p:sldId id="293" r:id="rId19"/>
    <p:sldId id="298" r:id="rId20"/>
    <p:sldId id="315" r:id="rId21"/>
    <p:sldId id="314" r:id="rId22"/>
    <p:sldId id="303" r:id="rId23"/>
    <p:sldId id="304" r:id="rId24"/>
    <p:sldId id="348" r:id="rId25"/>
    <p:sldId id="320" r:id="rId26"/>
    <p:sldId id="322" r:id="rId27"/>
    <p:sldId id="323" r:id="rId28"/>
    <p:sldId id="321" r:id="rId29"/>
    <p:sldId id="324" r:id="rId30"/>
    <p:sldId id="325" r:id="rId31"/>
    <p:sldId id="326" r:id="rId32"/>
    <p:sldId id="273" r:id="rId33"/>
    <p:sldId id="347" r:id="rId34"/>
    <p:sldId id="341" r:id="rId35"/>
    <p:sldId id="342" r:id="rId36"/>
    <p:sldId id="343" r:id="rId37"/>
    <p:sldId id="344" r:id="rId38"/>
    <p:sldId id="345" r:id="rId39"/>
    <p:sldId id="327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DB333"/>
    <a:srgbClr val="455560"/>
    <a:srgbClr val="E7A614"/>
    <a:srgbClr val="E5A515"/>
    <a:srgbClr val="EDB537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customXml" Target="../customXml/item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A6B585-0DF6-4F76-8551-E58775F13C3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C2E3FF-FB6D-4C7E-BB02-BE3F76547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6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5EBD5-2C0E-40D6-9203-E530BABC6D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http://crime.chicagotribune.com/chicago/community/gage-park</a:t>
            </a:r>
          </a:p>
          <a:p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A19284-80A6-4D69-8697-B43ECE469D0D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http://crime.chicagotribune.com/chicago/community/gage-park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FE37A-5D8B-402B-A5FF-FFE82065E1FA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DA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3975"/>
            <a:ext cx="6400800" cy="22828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7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2DE5-DD3B-46FC-8887-D58165C0F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741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C6E3D-EA9B-4DA2-BB17-551D199485A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96A79-FD94-41F9-9AFB-C3D837F9D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47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111805-CCCD-4E15-B406-99480BAC638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C7154E-1E85-4514-B752-E1C339339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37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63F8F4-DE72-44B2-98D9-C94BA877608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3BC275-61F5-4B5D-8D59-1ECC4F320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46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22E829-71FB-44B3-98C8-16E316A92CA5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989AB5-6E07-4293-A470-5B321DDF8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9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3DDF35-19EF-438F-840A-42273CA13FA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1FAE57-8094-44A7-A0BB-CFD1CA76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A8037D-C411-4529-9B1E-4EF30BF516F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A9BE64-B5D7-4280-AE42-F67D2AC0D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70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A3CCA2-9422-4365-A7B0-1343CB266DF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070E64-9CEC-4037-8594-70D74233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9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B2B8E1-2C5C-4451-896C-8320690376D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C08C89-97BA-405A-A98D-6011589D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0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A62BC2-C9DC-4670-93E1-E5084735AA0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791F1-8D1D-41E2-8F5A-731491F75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40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5E1150-A728-4C6E-B85A-40F26A2C984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71866A-5862-4582-877D-51327F56E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D7D8-D30A-4219-9EC8-B53102C19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780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8C9A70-35FB-49F2-B83A-CD7FB8F8668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E11E82-A75E-4037-90D2-3F11BC1C3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2AE244-871A-4F87-807B-2DB5FAF34955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0720B-CDB5-43FC-9BF7-6E588116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26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4388A3-85DD-429A-8795-F135548C96C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B14D1F-7711-45F7-BBB5-795DC960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8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132A21-8413-435B-8194-2F33E02F977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8C45C8-D1B2-40DB-8334-D70ED8076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10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F7036-0C5E-45CC-8611-32CBE2A16CF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B6B88A-140F-45D3-8CA9-694538BF6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46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C09F49-AD20-4D3C-9FCD-C4584E33A41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7A3E72-68C3-4AC8-B003-495F065AB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8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03A0AE-966C-43FD-8228-F607E9E69EF6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7FDB3D-B36A-46EB-899C-F8512C9D9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7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D78E5-9FFE-4EAB-B3E8-F9DC07D206B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38857E-5F5F-4840-B633-85E01F9F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04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A41530-3E60-4385-9573-28CC1BDDFCF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1FBCFD-A8A7-40AA-A0C9-D6C3C4BC6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27C8EF-3445-451F-860E-1B712388311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DBF80C-8CED-4F7A-BC90-8FD2D22F0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600200"/>
            <a:ext cx="86868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0E82-C399-4887-AD3A-BC7719AE0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7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0"/>
            <a:ext cx="9174163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522663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5037138"/>
            <a:ext cx="6731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89AB17-14C1-418B-BC22-389E4738BEA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6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5037138"/>
            <a:ext cx="41275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1CE17D-AAA4-45AE-8C87-D8FA96A4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23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22124-66E2-4E02-8D1E-8C26279434A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DD8FF1-3E13-486F-9887-83B062B9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5602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9713" y="37099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BB79CB-D741-48F3-9D8C-CFAC85C3E11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BB586-C73E-48D0-945C-9B6C2FBB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578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2E6413-B6B3-4787-963D-A1A6DFB8DE6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758029-DD77-4525-895E-800870BE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2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8CE8E-9285-4526-829B-18D501E1F07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7CBAF8-F0A7-497D-A692-49FD7B6D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539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859CF3-015B-4DDA-B62B-D3F7A72D00D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43D7D5-1ECE-4644-BF35-EC3A7CD6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80800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0C8A73-1CBC-46D4-B70F-342E15795B4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A727EA-D8F2-414C-B1BE-EAFA4593B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378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4493-BC43-435C-BCEC-07E9D0FC5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1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913063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07CD9-6EDD-4A81-8AB0-F5BD336A58B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540CEB-86FC-4E69-AE24-FE6422CD8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642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44345C-19CA-45D0-99E1-9E434B4113F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5DCDF9-7C10-4141-80FE-ABFD5D9D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23443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6BA5DF-8419-4E73-8EBB-55FEB7A73E7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684A48-152F-4689-8B78-2DF9F1D6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1105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1E70E3-FB88-4E97-A38D-343A986760D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0374A4-159C-4FC8-A2B1-DF5808109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608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67AB5F-3840-4953-ACFB-6A59F11BB99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8FDC87-7FFB-4234-8FC8-3B278889E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5479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0156E3-AD4B-4D62-AAB4-8136368311F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88440-D7B4-40B0-99C4-64D54AA84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9332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5987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B7EC2B-E639-4115-BD3C-E16D81660FC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FE55F-0865-4EA4-A271-E1ADF55C5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4123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FFE93-4A09-4EC0-9AF0-373A3157122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F95415-E9C6-4672-9E9F-1BDD4D3E6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353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4B7565-3D83-42DB-84F1-C9ED6DCF0538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8E47A7-AC8A-44AA-AE77-2648F431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6955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1FA3CE-BD9D-4517-A1E2-3EA93800209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5A5945-51DE-44E8-AA01-0CC4CED9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604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C409-2B55-49DD-B10A-56FBDB92C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875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0"/>
            <a:ext cx="9174163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522663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5037138"/>
            <a:ext cx="6731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173193-3139-4DBC-8948-D433A3B9A31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6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5037138"/>
            <a:ext cx="41275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941DAD-4F61-481F-A84E-D82794EF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995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5376E5-013B-4532-8056-18DFB080AE7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C5B37D-95E3-441A-98DF-AA10ABAA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290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9713" y="37099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DC403C-2425-4087-A5B7-4C3D1C65A7C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0BD18F-9909-46C3-A1C2-80AD9CAAA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3200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9B70A6-D808-497C-BA40-4CE1F868CDF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C0BD93-D16A-4481-9DAB-D86FBF8A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613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E3B7CD-F7A0-415F-A81A-C95736C6932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DA8EB0-8652-4F9D-B424-FB6DB978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733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BAB1B6-B165-4936-9BF0-E85F12C5E4E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C991FD-B683-469C-B56A-A1A824EB0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3103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1A3EFB-3BF6-49C8-8076-EE1CE152A105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57CE4-4161-4291-8EF7-D682E1C4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8540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913063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E411F7-5D7B-42C8-844A-024E0A1E8DC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A3690A-847A-42F4-95AD-C16DDE622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6654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E9917F-D2AF-4A9B-A771-6EAAE11445B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45B252-6923-4056-B4B3-32F78BA4B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4024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D93C3-F8CA-48B4-BE02-9B57B40CDE8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6BD4CE-8DF6-4720-B677-531562D5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004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546E-D961-4FAD-841F-BF2B759F9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82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8B191-F8DE-4B1C-9DFA-7A61209D6B6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33D245-B6A3-4315-8941-9EB8CE976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24102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C2B990-933A-4567-B7EC-1B684DCAD8C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8372EC-D802-4119-8CB5-66DEF57B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9231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65EE8-7B7C-44B4-AC3B-F1A4D9E2981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A62150-D9BD-47F0-8B1F-62B924C6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1838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5987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7B7723-48D0-4106-A0C7-C4C4A0B47C1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B14B18-60DF-415E-9548-D045E91C3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9906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2799B0-7F21-43FE-9D26-DC7C7342FA0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70DFCF-C822-4592-8060-0D9C83F80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96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7F0619-90AF-4B98-A98E-6E1D14F94CF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ABFAFB-CAA6-4149-A1F1-B653D7E8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4282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72C31-C465-454D-A236-971C18FE2E9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DB9534-54C2-44ED-A1F3-07506379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804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0"/>
            <a:ext cx="9174163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522663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5037138"/>
            <a:ext cx="6731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F53BFE-CF27-4A28-954E-B690890F927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6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5037138"/>
            <a:ext cx="41275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DF2D2-997B-4C70-9118-9AA50376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8845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FBDA71-10D8-415C-BEEB-9D2E327B5EE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29A11F-CEAA-4EA8-B242-97326C097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7637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9713" y="37099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F86671-CAAC-4759-BC12-264DDE3E905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6519EE-4259-4183-BD1D-C72E6595F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8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C87B-08A4-43EF-81CD-AE0C77B03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9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40A145-7CEF-4FC1-9663-9A796085F12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C646A7-7FD9-43C8-AA84-E8A9A75F6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487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3B1AB8-A14D-43F4-BAC1-7BAA6400737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E8F933-D11C-4868-90C8-F70F84ED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4925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2EF97F-510D-4D40-837B-37122805B96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398CDD-7010-401A-BF80-82366FCB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8552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0E638-9701-4249-B162-AA158FE40F7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2D9C95-0569-4094-BCDD-67A6692E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7346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913063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DCA8DC-1A75-4693-B622-CE9A28E08048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4EFDA2-645B-401A-AC3A-8F132050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9494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B8A03C-5DF1-4455-94F7-C43C8C0FBE6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A68C2B-3FA3-483D-8BA0-10C4B972B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74992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9BC5B-3864-40FD-AD2D-3C7C5A1965E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78DCDD-D8F0-4C56-82E6-01F757E2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1375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586F74-3548-4011-962A-DC9511209A9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027640-C258-487A-8D11-57E973E3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7948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B011FE-29FB-498D-AF9A-C90AE6609F2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01BBCC-D231-4817-9C5E-118F0F7F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8500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6B958F-D884-4B8A-BBD6-3D22C5879370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192B43-C965-4A3B-8E31-663BE8D8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00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0F3D-1786-4BF3-83A0-A8456C2AF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81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5987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4EF686-84A1-42A7-97A4-70F9F51E5E3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F7574F-CE1C-4219-A3A1-A3981C62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0524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65AB29-9051-4480-897F-8B413179B24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62ED01-C698-4A65-A8A6-4D210E16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5038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6F3133-6414-4BC9-B34A-7957568554F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C05BEE-8EB5-467B-AA06-9726A67B8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748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77F279-C7B3-4C86-B395-87F2047C085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01329A-2F87-4F1C-A65F-09D093C0D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78199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0"/>
            <a:ext cx="9174163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522663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5037138"/>
            <a:ext cx="6731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663138-C6DB-409F-B29A-D5D494A5598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6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5037138"/>
            <a:ext cx="41275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4049D7-4E07-4513-A6C0-82B1B243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7628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D18F-FB14-4771-ABBD-3F4E26A14FA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2A3A5C-FD73-4179-B777-F6CBCE8D1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4727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9713" y="37099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BAF433-391E-4FD8-B80B-2FD5450ADE8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DC4ED5-57DE-4018-B219-2FB68DD4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5877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58F93E-2B99-41C1-B949-9055E9BE98D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37D1E7-156C-42D4-B09A-361EB4995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5617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92A734-579B-4B0E-823D-84BB61F1FE9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4E987-ECE5-4F31-9C43-A3AA063F7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7089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AF45E6-CB2F-48ED-A830-46FD9CA6896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7DA916-652B-48A6-8386-69BF4DB3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6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8D8D-F6DA-479F-9728-CC486B0E4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70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3787DC-7996-4EEC-9376-581894D8557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BD0E0A-3FDB-449C-9F0C-6B2B906C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4461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913063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1BEA11-1FD9-486F-BA33-324BB5C3AEC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4E83DA-7749-4DC7-803C-FF5F6AC3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602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972C38-CF43-4BA3-9CCC-335A33BA2AD8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69A84A-ADAE-4FC8-9C62-F38F32C07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710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AE161D-92D2-4EFC-B5B8-70F13878D03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1C138B-F46A-46C0-8C61-D9C84AC77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4666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E0C5F3-CD3C-4AFC-8D22-A62943A4F3C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E89E8D-E1F2-46F3-AE7D-23703C9F9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8854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CBF424-3700-4DA9-9950-331E7FA2B77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01F8F0-63F4-4BB8-80E5-5BA80C2E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6466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EB6B42-2B39-484B-A62A-A3B655C38646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C827CE-C703-4C83-B910-CBEDCF8A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3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5987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9E4DC-8C55-44F8-939C-91B98759F45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550B42-E2B7-4CD5-A6FD-FC53DFBB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4835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7C8203-1C30-4CB8-8AC0-039047AAEA5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4FC972-CE8B-4552-99A7-A69964B6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4562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0D7CC8-E3E6-42ED-8068-ACA8CA7EB01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1411A5-CAC5-433F-9650-9A6EBA90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966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4AF6-58FD-43CA-B4BD-DC047ACE4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487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E26B1C-45FC-4B5B-8A3F-EAC5174D1ED5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810CFA-7A01-40BA-844C-CCF300631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6179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0"/>
            <a:ext cx="9174163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522663"/>
            <a:ext cx="5111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5037138"/>
            <a:ext cx="6731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7AF57A-C346-4146-89F7-1418D196568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60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5037138"/>
            <a:ext cx="412750" cy="2794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6D9473-5BFB-4EB1-9133-D21B988D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5781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6C3958-8126-4ABE-A63D-6DB536941069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FFAAE-D011-4DF1-A1C1-035176BA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9184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9713" y="3709988"/>
            <a:ext cx="61229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4829C1-1F42-4C16-966A-5BC69565DA01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15C968-0098-4BE1-9729-F67738157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228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6D6A79-8A86-4701-81AD-10670ED023B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5C5FC0-E662-4DC6-AE0B-23F406AB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215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7D713-DABB-461A-AFE1-B1BAAD3247E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BB2DEB-D663-434B-9F61-3AC6FA4B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056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C99C4B-D021-4CA8-80C3-8983E9323E1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5C0418-EAFB-45E2-918E-F9B6AE36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1463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7208F5-0C00-498C-BD48-253912C3ECC2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7DB13A-3F42-45B6-8464-ABD8ED9E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9865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2913063"/>
            <a:ext cx="26352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D7766D-800D-4024-8221-91D38E23DE6D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07173A-AE09-4010-AFF2-39F79DF7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6658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677BA5-4572-46B3-8C13-273618A7AF7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151ECF-4EA0-40A5-840F-78410BDE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298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E17D-D6E2-496E-A15B-CA508932B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719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E42C8C-5F57-4C95-98F4-0AD27C95A64F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E663F-463A-4FCC-95DB-EEA0D573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8510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401796-1559-4ADA-9D27-08AEDE539D5B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6ACC6D-E979-4533-A088-17D073C5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951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41402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C2C889-744E-4EF9-89A4-2FE6FB3C70E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1860C-3908-47F5-9A99-B5B8E8DF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6745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BBDACD-6112-47EC-8F3F-FCDB7D3FA87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7907C6-99F2-42AB-9034-FE15F707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1763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6113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950200" y="25987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41A69A-C819-4D41-AFA9-CE42341AA72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E2AC67-AD9C-4408-BA5F-6C923456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1271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7750" y="3429000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8631B0-8D93-4B78-89EB-67D892DC8DD4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853794-F1CC-4399-83EE-19D75909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9396"/>
      </p:ext>
    </p:extLst>
  </p:cSld>
  <p:clrMapOvr>
    <a:masterClrMapping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47750" y="2420938"/>
            <a:ext cx="70548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1D599D-978F-4CC3-A845-BE1B34315397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B880EA-2FD4-4158-B8AE-69143C42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1202"/>
      </p:ext>
    </p:extLst>
  </p:cSld>
  <p:clrMapOvr>
    <a:masterClrMapping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64DB89-83B3-4342-B68E-A671435B0D76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dirty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90410E-F3F3-40E6-B067-95608FC3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7910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3B27B-F067-4705-903F-019BD683280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6DA4E5-18D4-4708-BE57-5E6132402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03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77E5E3-0AA1-4F5F-8033-764B3F61887E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B2C4A7-3D83-4DA4-9B44-C534C451F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_DA_secondary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252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4825" y="6305550"/>
            <a:ext cx="305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305550"/>
            <a:ext cx="2252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08BE34A-9784-4531-99C2-770495163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-11113" y="0"/>
            <a:ext cx="9172576" cy="6856413"/>
            <a:chOff x="-15736" y="0"/>
            <a:chExt cx="12229962" cy="6856214"/>
          </a:xfrm>
        </p:grpSpPr>
        <p:pic>
          <p:nvPicPr>
            <p:cNvPr id="2056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3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57463"/>
            <a:ext cx="7200900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15A5541-A375-4B21-AAE1-37AEB548323E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969000"/>
            <a:ext cx="54800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5969000"/>
            <a:ext cx="406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6CF15C6-FC2A-4FDE-8A4B-5518C2144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ransition spd="slow">
    <p:randomBar dir="vert"/>
  </p:transition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-11113" y="0"/>
            <a:ext cx="9172576" cy="6856413"/>
            <a:chOff x="-15736" y="0"/>
            <a:chExt cx="12229962" cy="6856214"/>
          </a:xfrm>
        </p:grpSpPr>
        <p:pic>
          <p:nvPicPr>
            <p:cNvPr id="3080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3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57463"/>
            <a:ext cx="7200900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8EF288B-9CC8-4FE4-B948-EE87BC23D2E3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969000"/>
            <a:ext cx="54800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5969000"/>
            <a:ext cx="406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C226E1F-5854-44DF-B267-214341492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</p:sldLayoutIdLst>
  <p:transition spd="slow">
    <p:randomBar dir="vert"/>
  </p:transition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-11113" y="0"/>
            <a:ext cx="9172576" cy="6856413"/>
            <a:chOff x="-15736" y="0"/>
            <a:chExt cx="12229962" cy="6856214"/>
          </a:xfrm>
        </p:grpSpPr>
        <p:pic>
          <p:nvPicPr>
            <p:cNvPr id="4104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3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57463"/>
            <a:ext cx="7200900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4501750-176F-45B4-AC4E-611EB4E58609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969000"/>
            <a:ext cx="54800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5969000"/>
            <a:ext cx="406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97AB239-CD81-4050-BF31-4B30C8760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ransition spd="slow">
    <p:randomBar dir="vert"/>
  </p:transition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-11113" y="0"/>
            <a:ext cx="9172576" cy="6856413"/>
            <a:chOff x="-15736" y="0"/>
            <a:chExt cx="12229962" cy="6856214"/>
          </a:xfrm>
        </p:grpSpPr>
        <p:pic>
          <p:nvPicPr>
            <p:cNvPr id="512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32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3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57463"/>
            <a:ext cx="7200900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41392FE-E741-44AD-98E8-4F70C9F5A02B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969000"/>
            <a:ext cx="54800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5969000"/>
            <a:ext cx="406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7A46685-2FE8-4BC5-B3C6-321E8E588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ransition spd="slow">
    <p:randomBar dir="vert"/>
  </p:transition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-11113" y="0"/>
            <a:ext cx="9172576" cy="6856413"/>
            <a:chOff x="-15736" y="0"/>
            <a:chExt cx="12229962" cy="6856214"/>
          </a:xfrm>
        </p:grpSpPr>
        <p:pic>
          <p:nvPicPr>
            <p:cNvPr id="615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15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3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57463"/>
            <a:ext cx="7200900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0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E39B682-B6AB-4EE2-B1F5-22A4F7E2FD0B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969000"/>
            <a:ext cx="54800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5969000"/>
            <a:ext cx="406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3C47635-EEC7-4233-89A6-EBB38D470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ransition spd="slow">
    <p:randomBar dir="vert"/>
  </p:transition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2C70BE5-7CE5-4424-A1F0-BB38C4061D83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E2A1BA4-8924-4D80-9F96-54FF7948C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2EACF2D-FC12-4193-9D29-B8B3AA4A21CA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778B8E3-B1BB-4135-9963-9F2EE9EB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ime.chicagotribune.com/chicago/community/gage-park#note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Relationship Id="rId5" Type="http://schemas.openxmlformats.org/officeDocument/2006/relationships/slide" Target="slide16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Education Assessment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Professor Benita Hunter,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Professor Tabatha Robinson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Dr. Keith M. McCoy, Vice President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August 13,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Fa14 &amp; Sp15 Assessment Characteristics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 smtClean="0"/>
              <a:t>Administered </a:t>
            </a:r>
          </a:p>
          <a:p>
            <a:pPr eaLnBrk="1" hangingPunct="1">
              <a:defRPr/>
            </a:pPr>
            <a:r>
              <a:rPr lang="en-US" altLang="en-US" sz="2200" dirty="0" smtClean="0"/>
              <a:t>Fall 2014: Wednesday &amp; Thursday, November 19 &amp; 20, 2014</a:t>
            </a:r>
          </a:p>
          <a:p>
            <a:pPr eaLnBrk="1" hangingPunct="1">
              <a:defRPr/>
            </a:pPr>
            <a:r>
              <a:rPr lang="en-US" altLang="en-US" sz="2200" dirty="0" smtClean="0"/>
              <a:t>Spring 2015: Monday - Thursday, April 13 – April 16, 2015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During Assessment Week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Students completing assessment promised a free transcript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Professor Hunter &amp; Robinson proctored assessment for approximately 3-4 hours each day</a:t>
            </a:r>
          </a:p>
          <a:p>
            <a:pPr lvl="1" eaLnBrk="1" hangingPunct="1">
              <a:defRPr/>
            </a:pPr>
            <a:r>
              <a:rPr lang="en-US" altLang="en-US" sz="1800" dirty="0" smtClean="0"/>
              <a:t>Students were assessed in 1105 and were provided with lunch</a:t>
            </a:r>
          </a:p>
          <a:p>
            <a:pPr eaLnBrk="1" hangingPunct="1">
              <a:defRPr/>
            </a:pPr>
            <a:r>
              <a:rPr lang="en-US" altLang="en-US" sz="2400" dirty="0" smtClean="0"/>
              <a:t>Sample: (1) Convenience Sample, (2) Potential Fall 2014/Spring 2015 Graduates, (3) Varying Associate Degree Completers, and (4) N=12 (Fall 2014) &amp; N=6* (Spring 2015).</a:t>
            </a:r>
          </a:p>
          <a:p>
            <a:pPr marL="341313" indent="0" eaLnBrk="1" hangingPunct="1">
              <a:buFontTx/>
              <a:buNone/>
              <a:defRPr/>
            </a:pPr>
            <a:r>
              <a:rPr lang="en-US" altLang="en-US" sz="1800" dirty="0" smtClean="0"/>
              <a:t>*One student’s presentation was thrown out, due to plagiarism.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Fa14 &amp; Sp15 Assessment Instrument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43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Housed in Blackboard Shell</a:t>
            </a:r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2400" smtClean="0"/>
              <a:t>Administered using a written prompt</a:t>
            </a:r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2400" smtClean="0"/>
              <a:t>Asked questions to elicit responses that could be used to measure student achievement of program outcomes (SLO 5)</a:t>
            </a:r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2400" smtClean="0"/>
              <a:t>Used a rubric (checklist) to evaluate student responses.</a:t>
            </a:r>
          </a:p>
          <a:p>
            <a:pPr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Fa14 &amp; Sp15 Assessment Instrument</a:t>
            </a:r>
          </a:p>
        </p:txBody>
      </p:sp>
      <p:pic>
        <p:nvPicPr>
          <p:cNvPr id="132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43000"/>
            <a:ext cx="9134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Fa14 &amp; Sp15 Assessment Rubric – SLO 5</a:t>
            </a:r>
          </a:p>
        </p:txBody>
      </p:sp>
      <p:sp>
        <p:nvSpPr>
          <p:cNvPr id="27651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7086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600" b="1" smtClean="0"/>
              <a:t>Communication</a:t>
            </a:r>
          </a:p>
          <a:p>
            <a:pPr marL="0" indent="0">
              <a:buFontTx/>
              <a:buAutoNum type="arabicPeriod"/>
            </a:pPr>
            <a:r>
              <a:rPr lang="en-US" altLang="en-US" sz="1600" smtClean="0"/>
              <a:t>Did the student use Word or PowerPoint to effectively make their request?.</a:t>
            </a:r>
          </a:p>
          <a:p>
            <a:pPr marL="0" indent="0">
              <a:buFontTx/>
              <a:buAutoNum type="arabicPeriod"/>
            </a:pPr>
            <a:endParaRPr lang="en-US" altLang="en-US" sz="1600" smtClean="0"/>
          </a:p>
          <a:p>
            <a:pPr marL="0" indent="0">
              <a:buFontTx/>
              <a:buAutoNum type="arabicPeriod"/>
            </a:pPr>
            <a:r>
              <a:rPr lang="en-US" altLang="en-US" sz="1600" smtClean="0"/>
              <a:t>Was the student’s request clear?</a:t>
            </a:r>
          </a:p>
          <a:p>
            <a:pPr marL="0" indent="0">
              <a:buFontTx/>
              <a:buAutoNum type="arabicPeriod"/>
            </a:pPr>
            <a:endParaRPr lang="en-US" altLang="en-US" sz="1600" smtClean="0"/>
          </a:p>
          <a:p>
            <a:pPr marL="0" indent="0">
              <a:buFontTx/>
              <a:buAutoNum type="arabicPeriod"/>
            </a:pPr>
            <a:r>
              <a:rPr lang="en-US" altLang="en-US" sz="1600" smtClean="0"/>
              <a:t>Did the student explain the importance or relevance of his/her request?</a:t>
            </a:r>
          </a:p>
          <a:p>
            <a:pPr marL="0" indent="0">
              <a:buFontTx/>
              <a:buAutoNum type="arabicPeriod"/>
            </a:pPr>
            <a:endParaRPr lang="en-US" altLang="en-US" sz="1600" smtClean="0"/>
          </a:p>
          <a:p>
            <a:pPr marL="0" indent="0">
              <a:buFontTx/>
              <a:buAutoNum type="arabicPeriod"/>
            </a:pPr>
            <a:r>
              <a:rPr lang="en-US" altLang="en-US" sz="1600" smtClean="0"/>
              <a:t>Did grammar or other writing errors interfere with the communication of the request?*</a:t>
            </a:r>
          </a:p>
          <a:p>
            <a:pPr marL="457200" lvl="1" indent="0">
              <a:buFontTx/>
              <a:buNone/>
            </a:pPr>
            <a:r>
              <a:rPr lang="en-US" altLang="en-US" sz="1400" smtClean="0"/>
              <a:t>*Item revised for spring 2015.</a:t>
            </a:r>
          </a:p>
          <a:p>
            <a:pPr marL="0" indent="0">
              <a:buFontTx/>
              <a:buAutoNum type="arabicPeriod"/>
            </a:pPr>
            <a:endParaRPr lang="en-US" altLang="en-US" sz="1600" smtClean="0"/>
          </a:p>
          <a:p>
            <a:pPr marL="0" indent="0">
              <a:buFontTx/>
              <a:buNone/>
            </a:pPr>
            <a:r>
              <a:rPr lang="en-US" altLang="en-US" sz="1600" b="1" smtClean="0"/>
              <a:t>Persuasiveness</a:t>
            </a:r>
          </a:p>
          <a:p>
            <a:pPr marL="0" indent="0">
              <a:buFontTx/>
              <a:buAutoNum type="arabicPeriod" startAt="5"/>
            </a:pPr>
            <a:r>
              <a:rPr lang="en-US" altLang="en-US" sz="1600" smtClean="0"/>
              <a:t>Is the presentation convincing?</a:t>
            </a:r>
          </a:p>
          <a:p>
            <a:pPr marL="0" indent="0">
              <a:buFontTx/>
              <a:buAutoNum type="arabicPeriod" startAt="5"/>
            </a:pPr>
            <a:endParaRPr lang="en-US" altLang="en-US" sz="1600" smtClean="0"/>
          </a:p>
          <a:p>
            <a:pPr marL="0" indent="0">
              <a:buFontTx/>
              <a:buAutoNum type="arabicPeriod" startAt="5"/>
            </a:pPr>
            <a:r>
              <a:rPr lang="en-US" altLang="en-US" sz="1600" smtClean="0"/>
              <a:t>Did the student provide supporting evidence for their request?</a:t>
            </a:r>
          </a:p>
          <a:p>
            <a:pPr marL="0" indent="0">
              <a:buFontTx/>
              <a:buNone/>
            </a:pPr>
            <a:endParaRPr lang="en-US" altLang="en-US" sz="1600" smtClean="0"/>
          </a:p>
          <a:p>
            <a:pPr marL="0" indent="0">
              <a:buFontTx/>
              <a:buAutoNum type="arabicPeriod" startAt="5"/>
            </a:pPr>
            <a:endParaRPr lang="en-US" altLang="en-US" sz="1600" smtClean="0"/>
          </a:p>
          <a:p>
            <a:pPr marL="0" indent="0">
              <a:buFontTx/>
              <a:buAutoNum type="arabicPeriod" startAt="5"/>
            </a:pPr>
            <a:endParaRPr lang="en-US" altLang="en-US" sz="1600" smtClean="0"/>
          </a:p>
        </p:txBody>
      </p:sp>
      <p:sp>
        <p:nvSpPr>
          <p:cNvPr id="4" name="Rectangle 3"/>
          <p:cNvSpPr/>
          <p:nvPr/>
        </p:nvSpPr>
        <p:spPr>
          <a:xfrm>
            <a:off x="7315200" y="1752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8600" y="1752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0" y="2514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2514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31242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31242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3733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3733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0" y="51054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48600" y="51054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0" y="5638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8600" y="5638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Fa14 &amp; Sp15 Assessment Rubric – SLO 5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67056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600" b="1" smtClean="0"/>
              <a:t>Innovation</a:t>
            </a:r>
          </a:p>
          <a:p>
            <a:pPr marL="0" indent="0">
              <a:buFontTx/>
              <a:buAutoNum type="arabicPeriod" startAt="7"/>
            </a:pPr>
            <a:r>
              <a:rPr lang="en-US" altLang="en-US" sz="1600" smtClean="0"/>
              <a:t>Does the work generate ideas that are not typical or expected?</a:t>
            </a:r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r>
              <a:rPr lang="en-US" altLang="en-US" sz="1600" smtClean="0"/>
              <a:t>Did the student put together visuals or words in new or surprising ways?</a:t>
            </a:r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r>
              <a:rPr lang="en-US" altLang="en-US" sz="1600" smtClean="0"/>
              <a:t>Is the content of the presentation engaging?</a:t>
            </a:r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r>
              <a:rPr lang="en-US" altLang="en-US" sz="1600" smtClean="0"/>
              <a:t>Does the content stimulate further thought or discussion?</a:t>
            </a:r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  <a:p>
            <a:pPr marL="0" indent="0">
              <a:buFontTx/>
              <a:buAutoNum type="arabicPeriod" startAt="7"/>
            </a:pPr>
            <a:endParaRPr lang="en-US" altLang="en-US" sz="1600" smtClean="0"/>
          </a:p>
        </p:txBody>
      </p:sp>
      <p:sp>
        <p:nvSpPr>
          <p:cNvPr id="6" name="Rectangle 5"/>
          <p:cNvSpPr/>
          <p:nvPr/>
        </p:nvSpPr>
        <p:spPr>
          <a:xfrm>
            <a:off x="7315200" y="1752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17526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2590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2590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3733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37338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0" y="45720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YES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48600" y="4572000"/>
            <a:ext cx="533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Fa14 &amp; Sp15 Assessment Rubric Evaluation</a:t>
            </a:r>
            <a:br>
              <a:rPr lang="en-US" altLang="en-US" sz="2800" smtClean="0"/>
            </a:br>
            <a:r>
              <a:rPr lang="en-US" altLang="en-US" sz="2800" smtClean="0"/>
              <a:t>Benchmark: 75% Achieve Task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352550"/>
          <a:ext cx="8856663" cy="4514850"/>
        </p:xfrm>
        <a:graphic>
          <a:graphicData uri="http://schemas.openxmlformats.org/drawingml/2006/table">
            <a:tbl>
              <a:tblPr/>
              <a:tblGrid>
                <a:gridCol w="7469168"/>
                <a:gridCol w="719148"/>
                <a:gridCol w="668347"/>
              </a:tblGrid>
              <a:tr h="274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Criteria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Present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0" indent="228600">
                        <a:buFontTx/>
                        <a:buAutoNum type="arabicPeriod"/>
                      </a:pPr>
                      <a:r>
                        <a:rPr lang="en-US" altLang="en-US" sz="1600" dirty="0" smtClean="0"/>
                        <a:t>Did the student use Word or PowerPoint to effectively make their request?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altLang="en-US" sz="1600" dirty="0" smtClean="0"/>
                        <a:t>Was the student’s request clear?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US" altLang="en-US" sz="1600" dirty="0" smtClean="0"/>
                        <a:t>Did the student explain the importance or relevance of his/her request?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2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4"/>
                      </a:pPr>
                      <a:r>
                        <a:rPr lang="en-US" altLang="en-US" sz="1600" dirty="0" smtClean="0"/>
                        <a:t>Did grammar or other writing errors interfere with the communication of the request?*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38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400" dirty="0" smtClean="0"/>
                        <a:t>*Item revised for spring 2015.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5"/>
                      </a:pPr>
                      <a:r>
                        <a:rPr lang="en-US" altLang="en-US" sz="1600" dirty="0" smtClean="0">
                          <a:solidFill>
                            <a:srgbClr val="000099"/>
                          </a:solidFill>
                        </a:rPr>
                        <a:t>Is the presentation convincing?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/>
                        </a:rPr>
                        <a:t>29%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altLang="en-US" sz="1600" dirty="0" smtClean="0"/>
                        <a:t>Did the student provide supporting evidence for their request?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7"/>
                      </a:pPr>
                      <a:r>
                        <a:rPr lang="en-US" altLang="en-US" sz="1600" dirty="0" smtClean="0"/>
                        <a:t>Does the work generate ideas that are not typical or expected?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42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8"/>
                      </a:pPr>
                      <a:r>
                        <a:rPr lang="en-US" altLang="en-US" sz="1600" dirty="0" smtClean="0"/>
                        <a:t>Did the student put together visuals or words in new or surprising ways?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9"/>
                      </a:pPr>
                      <a:r>
                        <a:rPr lang="en-US" altLang="en-US" sz="1600" dirty="0" smtClean="0"/>
                        <a:t>Is the content of the presentation engaging?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11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en-US" altLang="en-US" sz="1600" dirty="0" smtClean="0"/>
                        <a:t>Does the content stimulate further thought or discussion?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 2014 &amp; Spring 2015 Assessment </a:t>
            </a:r>
            <a:br>
              <a:rPr lang="en-US" altLang="en-US" smtClean="0"/>
            </a:br>
            <a:r>
              <a:rPr lang="en-US" altLang="en-US" smtClean="0"/>
              <a:t>Student Examples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3810000"/>
          </a:xfrm>
        </p:spPr>
        <p:txBody>
          <a:bodyPr/>
          <a:lstStyle/>
          <a:p>
            <a:pPr marL="1828800" indent="0" eaLnBrk="1" hangingPunct="1">
              <a:buFontTx/>
              <a:buNone/>
              <a:defRPr/>
            </a:pPr>
            <a:r>
              <a:rPr lang="en-US" altLang="en-US" dirty="0" smtClean="0">
                <a:hlinkClick r:id="rId2" action="ppaction://hlinksldjump"/>
              </a:rPr>
              <a:t>Example 1</a:t>
            </a:r>
            <a:r>
              <a:rPr lang="en-US" altLang="en-US" dirty="0" smtClean="0"/>
              <a:t> (Fall 2014)</a:t>
            </a:r>
            <a:r>
              <a:rPr lang="en-US" altLang="en-US" dirty="0" smtClean="0">
                <a:hlinkClick r:id="rId3" action="ppaction://hlinksldjump"/>
              </a:rPr>
              <a:t> </a:t>
            </a:r>
            <a:endParaRPr lang="en-US" altLang="en-US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altLang="en-US" dirty="0" smtClean="0"/>
          </a:p>
          <a:p>
            <a:pPr marL="1828800" indent="0" eaLnBrk="1" hangingPunct="1">
              <a:buFontTx/>
              <a:buNone/>
              <a:defRPr/>
            </a:pPr>
            <a:r>
              <a:rPr lang="en-US" altLang="en-US" dirty="0" smtClean="0">
                <a:hlinkClick r:id="rId3" action="ppaction://hlinksldjump"/>
              </a:rPr>
              <a:t>Example 2</a:t>
            </a:r>
            <a:r>
              <a:rPr lang="en-US" altLang="en-US" dirty="0" smtClean="0"/>
              <a:t> (Spring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686800" cy="1143000"/>
          </a:xfrm>
        </p:spPr>
        <p:txBody>
          <a:bodyPr/>
          <a:lstStyle/>
          <a:p>
            <a:r>
              <a:rPr lang="en-US" altLang="en-US" smtClean="0"/>
              <a:t>Discuss Actions to be taken for SLO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609600" y="2425700"/>
            <a:ext cx="1752600" cy="1460500"/>
          </a:xfrm>
          <a:prstGeom prst="homePlate">
            <a:avLst>
              <a:gd name="adj" fmla="val 27389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Overview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3429000" y="2425700"/>
            <a:ext cx="2057400" cy="1460500"/>
          </a:xfrm>
          <a:prstGeom prst="chevron">
            <a:avLst>
              <a:gd name="adj" fmla="val 32687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Fa14 &amp; Sp15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Assessment</a:t>
            </a:r>
          </a:p>
        </p:txBody>
      </p:sp>
      <p:sp>
        <p:nvSpPr>
          <p:cNvPr id="138244" name="AutoShape 5"/>
          <p:cNvSpPr>
            <a:spLocks noChangeArrowheads="1"/>
          </p:cNvSpPr>
          <p:nvPr/>
        </p:nvSpPr>
        <p:spPr bwMode="auto">
          <a:xfrm>
            <a:off x="4953000" y="2425700"/>
            <a:ext cx="1974850" cy="1460500"/>
          </a:xfrm>
          <a:prstGeom prst="chevron">
            <a:avLst>
              <a:gd name="adj" fmla="val 30111"/>
            </a:avLst>
          </a:prstGeom>
          <a:solidFill>
            <a:srgbClr val="4555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chemeClr val="bg1"/>
                </a:solidFill>
                <a:ea typeface="Gulim" panose="020B0600000101010101" pitchFamily="34" charset="-127"/>
              </a:rPr>
              <a:t>Actions to be Taken</a:t>
            </a:r>
            <a:endParaRPr lang="en-US" altLang="en-US" sz="1200" b="1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38245" name="AutoShape 6"/>
          <p:cNvSpPr>
            <a:spLocks noChangeArrowheads="1"/>
          </p:cNvSpPr>
          <p:nvPr/>
        </p:nvSpPr>
        <p:spPr bwMode="auto">
          <a:xfrm>
            <a:off x="6477000" y="2425700"/>
            <a:ext cx="205740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Fall 2015 Pilot Assessment</a:t>
            </a:r>
          </a:p>
        </p:txBody>
      </p:sp>
      <p:sp>
        <p:nvSpPr>
          <p:cNvPr id="138246" name="AutoShape 7"/>
          <p:cNvSpPr>
            <a:spLocks noChangeArrowheads="1"/>
          </p:cNvSpPr>
          <p:nvPr/>
        </p:nvSpPr>
        <p:spPr bwMode="auto">
          <a:xfrm>
            <a:off x="1893888" y="2425700"/>
            <a:ext cx="2068512" cy="1460500"/>
          </a:xfrm>
          <a:prstGeom prst="chevron">
            <a:avLst>
              <a:gd name="adj" fmla="val 32693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 Plan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Departmental Strategies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 Departmental Outcomes</a:t>
            </a:r>
          </a:p>
          <a:p>
            <a:pPr lvl="1" eaLnBrk="1" hangingPunct="1"/>
            <a:r>
              <a:rPr lang="en-US" altLang="en-US" smtClean="0"/>
              <a:t>Align Outcomes to Daley’s five Gen. Ed. Outcomes (State how the alignment works)</a:t>
            </a:r>
          </a:p>
          <a:p>
            <a:pPr lvl="1" eaLnBrk="1" hangingPunct="1"/>
            <a:r>
              <a:rPr lang="en-US" altLang="en-US" smtClean="0"/>
              <a:t>Develop Departmental strategy(ies) to develop student learning relative to departmental outcomes (Action Plans)</a:t>
            </a:r>
          </a:p>
          <a:p>
            <a:pPr eaLnBrk="1" hangingPunct="1"/>
            <a:r>
              <a:rPr lang="en-US" altLang="en-US" smtClean="0"/>
              <a:t>Report Out &amp; Receive Peer Feedback </a:t>
            </a:r>
          </a:p>
          <a:p>
            <a:pPr lvl="1" eaLnBrk="1" hangingPunct="1"/>
            <a:r>
              <a:rPr lang="en-US" altLang="en-US" smtClean="0"/>
              <a:t>Edit or revise based on feedback, if necessary</a:t>
            </a:r>
          </a:p>
          <a:p>
            <a:pPr eaLnBrk="1" hangingPunct="1"/>
            <a:r>
              <a:rPr lang="en-US" altLang="en-US" smtClean="0"/>
              <a:t>Submit Action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609600" y="2425700"/>
            <a:ext cx="1752600" cy="1460500"/>
          </a:xfrm>
          <a:prstGeom prst="homePlate">
            <a:avLst>
              <a:gd name="adj" fmla="val 27389"/>
            </a:avLst>
          </a:prstGeom>
          <a:solidFill>
            <a:srgbClr val="455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solidFill>
                  <a:schemeClr val="bg1"/>
                </a:solidFill>
                <a:ea typeface="Gulim" panose="020B0600000101010101" pitchFamily="34" charset="-127"/>
              </a:rPr>
              <a:t>Assessment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solidFill>
                  <a:schemeClr val="bg1"/>
                </a:solidFill>
                <a:ea typeface="Gulim" panose="020B0600000101010101" pitchFamily="34" charset="-127"/>
              </a:rPr>
              <a:t>Overview</a:t>
            </a: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3429000" y="2425700"/>
            <a:ext cx="2057400" cy="1460500"/>
          </a:xfrm>
          <a:prstGeom prst="chevron">
            <a:avLst>
              <a:gd name="adj" fmla="val 32687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Fa14 &amp; Sp15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Assessment</a:t>
            </a:r>
          </a:p>
        </p:txBody>
      </p:sp>
      <p:sp>
        <p:nvSpPr>
          <p:cNvPr id="121860" name="AutoShape 5"/>
          <p:cNvSpPr>
            <a:spLocks noChangeArrowheads="1"/>
          </p:cNvSpPr>
          <p:nvPr/>
        </p:nvSpPr>
        <p:spPr bwMode="auto">
          <a:xfrm>
            <a:off x="4953000" y="2425700"/>
            <a:ext cx="197485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Actions to be Taken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  <p:sp>
        <p:nvSpPr>
          <p:cNvPr id="121861" name="AutoShape 6"/>
          <p:cNvSpPr>
            <a:spLocks noChangeArrowheads="1"/>
          </p:cNvSpPr>
          <p:nvPr/>
        </p:nvSpPr>
        <p:spPr bwMode="auto">
          <a:xfrm>
            <a:off x="6477000" y="2425700"/>
            <a:ext cx="205740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Fall 2015 Pilot Assessment</a:t>
            </a:r>
          </a:p>
        </p:txBody>
      </p:sp>
      <p:sp>
        <p:nvSpPr>
          <p:cNvPr id="121862" name="AutoShape 7"/>
          <p:cNvSpPr>
            <a:spLocks noChangeArrowheads="1"/>
          </p:cNvSpPr>
          <p:nvPr/>
        </p:nvSpPr>
        <p:spPr bwMode="auto">
          <a:xfrm>
            <a:off x="1893888" y="2425700"/>
            <a:ext cx="2068512" cy="1460500"/>
          </a:xfrm>
          <a:prstGeom prst="chevron">
            <a:avLst>
              <a:gd name="adj" fmla="val 32693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 Plan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19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Devise Evaluation Plan for Fa12-Sp13 Intervention</a:t>
            </a:r>
          </a:p>
          <a:p>
            <a:pPr lvl="1" eaLnBrk="1" hangingPunct="1"/>
            <a:r>
              <a:rPr lang="en-US" altLang="en-US" sz="2000" smtClean="0"/>
              <a:t>Grammar was an Issue</a:t>
            </a:r>
          </a:p>
          <a:p>
            <a:pPr lvl="1" eaLnBrk="1" hangingPunct="1"/>
            <a:r>
              <a:rPr lang="en-US" altLang="en-US" sz="2000" smtClean="0"/>
              <a:t>Updated DEI activities (Intervention)</a:t>
            </a:r>
          </a:p>
          <a:p>
            <a:pPr lvl="1" eaLnBrk="1" hangingPunct="1"/>
            <a:r>
              <a:rPr lang="en-US" altLang="en-US" sz="2000" smtClean="0"/>
              <a:t>Expect improvement for Fa15-Sp16 graduates</a:t>
            </a:r>
          </a:p>
          <a:p>
            <a:pPr lvl="1"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Provide Follow-up Mechanisms for Implemented Interventions or Strategies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Craft a Professional Development Plan for Faculty around Strategies to meet Intervention Goals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ChangeArrowheads="1"/>
          </p:cNvSpPr>
          <p:nvPr/>
        </p:nvSpPr>
        <p:spPr bwMode="auto">
          <a:xfrm>
            <a:off x="609600" y="2425700"/>
            <a:ext cx="1752600" cy="1460500"/>
          </a:xfrm>
          <a:prstGeom prst="homePlate">
            <a:avLst>
              <a:gd name="adj" fmla="val 27389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Overview</a:t>
            </a:r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3429000" y="2425700"/>
            <a:ext cx="2057400" cy="1460500"/>
          </a:xfrm>
          <a:prstGeom prst="chevron">
            <a:avLst>
              <a:gd name="adj" fmla="val 32687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Fa14 &amp; Sp15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Assessment</a:t>
            </a:r>
          </a:p>
        </p:txBody>
      </p:sp>
      <p:sp>
        <p:nvSpPr>
          <p:cNvPr id="142340" name="AutoShape 5"/>
          <p:cNvSpPr>
            <a:spLocks noChangeArrowheads="1"/>
          </p:cNvSpPr>
          <p:nvPr/>
        </p:nvSpPr>
        <p:spPr bwMode="auto">
          <a:xfrm>
            <a:off x="4953000" y="2425700"/>
            <a:ext cx="197485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Actions to be Taken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  <p:sp>
        <p:nvSpPr>
          <p:cNvPr id="142341" name="AutoShape 6"/>
          <p:cNvSpPr>
            <a:spLocks noChangeArrowheads="1"/>
          </p:cNvSpPr>
          <p:nvPr/>
        </p:nvSpPr>
        <p:spPr bwMode="auto">
          <a:xfrm>
            <a:off x="6477000" y="2425700"/>
            <a:ext cx="2057400" cy="1460500"/>
          </a:xfrm>
          <a:prstGeom prst="chevron">
            <a:avLst>
              <a:gd name="adj" fmla="val 30111"/>
            </a:avLst>
          </a:prstGeom>
          <a:solidFill>
            <a:srgbClr val="4555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ea typeface="Gulim" panose="020B0600000101010101" pitchFamily="34" charset="-127"/>
              </a:rPr>
              <a:t>Fall 2015 Pilot Assessment</a:t>
            </a:r>
          </a:p>
        </p:txBody>
      </p:sp>
      <p:sp>
        <p:nvSpPr>
          <p:cNvPr id="142342" name="AutoShape 7"/>
          <p:cNvSpPr>
            <a:spLocks noChangeArrowheads="1"/>
          </p:cNvSpPr>
          <p:nvPr/>
        </p:nvSpPr>
        <p:spPr bwMode="auto">
          <a:xfrm>
            <a:off x="1893888" y="2425700"/>
            <a:ext cx="2068512" cy="1460500"/>
          </a:xfrm>
          <a:prstGeom prst="chevron">
            <a:avLst>
              <a:gd name="adj" fmla="val 32693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 Plan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 2015 Pilot Assessment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Assess student learning outcomes 1 &amp; 2: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b="1" smtClean="0"/>
              <a:t>Communicate using Standard American English.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b="1" smtClean="0"/>
              <a:t>Evaluate the moral, ideological, or intellectual viewpoints of diverse peoples or institutions. (Human Diversity Outcome)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 2015 Pilot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Determine the type of data needed to address </a:t>
            </a:r>
            <a:r>
              <a:rPr lang="en-US" dirty="0" smtClean="0"/>
              <a:t>the SLO(s).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Identify </a:t>
            </a:r>
            <a:r>
              <a:rPr lang="en-US" dirty="0"/>
              <a:t>the assessment instrument(s) needed, and the types of analyses required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Pilot assessment(s) during Fall 2015.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 2015 Pilot Assessment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 linked to fall degree completers.</a:t>
            </a:r>
          </a:p>
          <a:p>
            <a:pPr lvl="1" eaLnBrk="1" hangingPunct="1"/>
            <a:r>
              <a:rPr lang="en-US" altLang="en-US" smtClean="0"/>
              <a:t>Assessment week: November 9 - 12</a:t>
            </a:r>
          </a:p>
          <a:p>
            <a:pPr eaLnBrk="1" hangingPunct="1"/>
            <a:r>
              <a:rPr lang="en-US" altLang="en-US" smtClean="0"/>
              <a:t>Assessment/Evaluation committee meetings first Wednesday of each month at 3:30pm.</a:t>
            </a:r>
          </a:p>
          <a:p>
            <a:pPr lvl="1" eaLnBrk="1" hangingPunct="1"/>
            <a:r>
              <a:rPr lang="en-US" altLang="en-US" smtClean="0"/>
              <a:t>Volunteers sought for two-hour commitment</a:t>
            </a:r>
          </a:p>
          <a:p>
            <a:pPr lvl="1" eaLnBrk="1" hangingPunct="1"/>
            <a:r>
              <a:rPr lang="en-US" altLang="en-US" smtClean="0"/>
              <a:t>Includes program reviews</a:t>
            </a:r>
          </a:p>
          <a:p>
            <a:pPr lvl="1" eaLnBrk="1" hangingPunct="1"/>
            <a:r>
              <a:rPr lang="en-US" altLang="en-US" smtClean="0"/>
              <a:t>Continue develop of program outcomes (academic and non-academic).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THANK YOU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7543800" cy="838200"/>
          </a:xfrm>
        </p:spPr>
        <p:txBody>
          <a:bodyPr/>
          <a:lstStyle/>
          <a:p>
            <a:pPr algn="r" eaLnBrk="1" hangingPunct="1"/>
            <a:r>
              <a:rPr lang="en-US" altLang="en-US" sz="3600" b="1" smtClean="0"/>
              <a:t>Daley on the move!</a:t>
            </a:r>
          </a:p>
        </p:txBody>
      </p:sp>
      <p:pic>
        <p:nvPicPr>
          <p:cNvPr id="29700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742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686800" cy="1143000"/>
          </a:xfrm>
        </p:spPr>
        <p:txBody>
          <a:bodyPr/>
          <a:lstStyle/>
          <a:p>
            <a:r>
              <a:rPr lang="en-US" altLang="en-US" smtClean="0"/>
              <a:t>Student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663"/>
            <a:ext cx="5111750" cy="15144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Safer Community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600"/>
            <a:ext cx="5111750" cy="1320800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Community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3988" y="3289300"/>
            <a:ext cx="2632075" cy="19748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3" y="3334457"/>
            <a:ext cx="2833088" cy="1884537"/>
          </a:xfrm>
          <a:effectLst>
            <a:softEdge rad="63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Crime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2560638"/>
            <a:ext cx="3540125" cy="3309937"/>
          </a:xfrm>
        </p:spPr>
        <p:txBody>
          <a:bodyPr>
            <a:normAutofit fontScale="25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Having a safer community means being able to enjoy family more</a:t>
            </a:r>
          </a:p>
          <a:p>
            <a:pPr fontAlgn="auto">
              <a:buFont typeface="Arial"/>
              <a:buChar char="•"/>
              <a:defRPr/>
            </a:pP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Being happy and not worrying about getting hurt</a:t>
            </a:r>
          </a:p>
          <a:p>
            <a:pPr fontAlgn="auto">
              <a:buFont typeface="Arial"/>
              <a:buChar char="•"/>
              <a:defRPr/>
            </a:pP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community is the second family to share happy moments and get support</a:t>
            </a: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2778125"/>
            <a:ext cx="3538538" cy="2481263"/>
          </a:xfrm>
        </p:spPr>
        <p:txBody>
          <a:bodyPr>
            <a:normAutofit fontScale="25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Crime reports in Gage Park</a:t>
            </a:r>
          </a:p>
          <a:p>
            <a:pPr fontAlgn="auto">
              <a:buFont typeface="Arial"/>
              <a:buChar char="•"/>
              <a:defRPr/>
            </a:pPr>
            <a:r>
              <a:rPr lang="en-US" sz="8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March 11 - April 10, 2015</a:t>
            </a:r>
            <a:r>
              <a:rPr lang="en-US" sz="84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1</a:t>
            </a:r>
            <a:endParaRPr lang="en-US" sz="8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17reports</a:t>
            </a:r>
          </a:p>
          <a:p>
            <a:pPr fontAlgn="auto">
              <a:buFont typeface="Arial"/>
              <a:buChar char="•"/>
              <a:defRPr/>
            </a:pP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Robbery - 7</a:t>
            </a:r>
            <a:b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Battery - 2</a:t>
            </a:r>
            <a:b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Assault - 6</a:t>
            </a:r>
            <a:b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Homicide - 0</a:t>
            </a:r>
            <a:b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Sexual assault - 2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13038"/>
            <a:ext cx="8686800" cy="1739900"/>
          </a:xfr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3600" smtClean="0"/>
              <a:t>Process by which we </a:t>
            </a:r>
            <a:r>
              <a:rPr lang="en-US" altLang="en-US" sz="3600" b="1" smtClean="0">
                <a:solidFill>
                  <a:srgbClr val="FF0000"/>
                </a:solidFill>
              </a:rPr>
              <a:t>measure</a:t>
            </a:r>
            <a:r>
              <a:rPr lang="en-US" altLang="en-US" sz="3600" smtClean="0"/>
              <a:t> student </a:t>
            </a:r>
            <a:r>
              <a:rPr lang="en-US" altLang="en-US" sz="3600" b="1" smtClean="0">
                <a:solidFill>
                  <a:srgbClr val="FF0000"/>
                </a:solidFill>
              </a:rPr>
              <a:t>achievement</a:t>
            </a:r>
            <a:r>
              <a:rPr lang="en-US" altLang="en-US" sz="3600" smtClean="0"/>
              <a:t> of learning outcomes or attainment of </a:t>
            </a:r>
            <a:r>
              <a:rPr lang="en-US" altLang="en-US" sz="3600" b="1" smtClean="0">
                <a:solidFill>
                  <a:srgbClr val="FF0000"/>
                </a:solidFill>
              </a:rPr>
              <a:t>aptitude</a:t>
            </a:r>
            <a:r>
              <a:rPr lang="en-US" altLang="en-US" sz="3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Gage park Community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538" cy="2632075"/>
          </a:xfrm>
        </p:spPr>
        <p:txBody>
          <a:bodyPr/>
          <a:lstStyle/>
          <a:p>
            <a:pPr marL="0" indent="0" fontAlgn="auto">
              <a:buFont typeface="Arial"/>
              <a:buNone/>
              <a:defRPr/>
            </a:pPr>
            <a:r>
              <a:rPr lang="en-US" sz="19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property crimes</a:t>
            </a:r>
          </a:p>
          <a:p>
            <a:pPr fontAlgn="auto">
              <a:buFont typeface="Arial"/>
              <a:buChar char="•"/>
              <a:defRPr/>
            </a:pP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</a:t>
            </a:r>
          </a:p>
          <a:p>
            <a:pPr fontAlgn="auto">
              <a:buFont typeface="Arial"/>
              <a:buChar char="•"/>
              <a:defRPr/>
            </a:pP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reports</a:t>
            </a:r>
          </a:p>
          <a:p>
            <a:pPr fontAlgn="auto">
              <a:buFont typeface="Arial"/>
              <a:buChar char="•"/>
              <a:defRPr/>
            </a:pP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Theft - 32</a:t>
            </a:r>
            <a:b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Burglary - 3</a:t>
            </a:r>
            <a:b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Motor vehicle theft - 7</a:t>
            </a:r>
            <a:b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Arson - 0</a:t>
            </a: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258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35500" y="3243263"/>
            <a:ext cx="3538538" cy="263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quality-of-life crimes</a:t>
            </a:r>
          </a:p>
          <a:p>
            <a:r>
              <a:rPr lang="en-US" altLang="en-US" smtClean="0"/>
              <a:t>31</a:t>
            </a:r>
          </a:p>
          <a:p>
            <a:r>
              <a:rPr lang="en-US" altLang="en-US" smtClean="0"/>
              <a:t>reports</a:t>
            </a:r>
          </a:p>
          <a:p>
            <a:r>
              <a:rPr lang="en-US" altLang="en-US" smtClean="0"/>
              <a:t>Criminal damage - 12</a:t>
            </a:r>
            <a:br>
              <a:rPr lang="en-US" altLang="en-US" smtClean="0"/>
            </a:br>
            <a:r>
              <a:rPr lang="en-US" altLang="en-US" smtClean="0"/>
              <a:t>Narcotics - 19</a:t>
            </a:r>
            <a:br>
              <a:rPr lang="en-US" altLang="en-US" smtClean="0"/>
            </a:br>
            <a:r>
              <a:rPr lang="en-US" altLang="en-US" smtClean="0"/>
              <a:t>Prostitution - 0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1071563" y="1498600"/>
            <a:ext cx="7200900" cy="9779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Bad Crime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0463" y="3067050"/>
            <a:ext cx="2962275" cy="1974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0" y="3067249"/>
            <a:ext cx="3255233" cy="197405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462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54138"/>
            <a:ext cx="955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Box 3"/>
          <p:cNvSpPr txBox="1">
            <a:spLocks noChangeArrowheads="1"/>
          </p:cNvSpPr>
          <p:nvPr/>
        </p:nvSpPr>
        <p:spPr bwMode="auto">
          <a:xfrm>
            <a:off x="1719263" y="5638800"/>
            <a:ext cx="567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linkClick r:id="rId5" action="ppaction://hlinksldjump"/>
              </a:rPr>
              <a:t>Return to Student Examples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3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686800" cy="1143000"/>
          </a:xfrm>
        </p:spPr>
        <p:txBody>
          <a:bodyPr/>
          <a:lstStyle/>
          <a:p>
            <a:r>
              <a:rPr lang="en-US" altLang="en-US" smtClean="0"/>
              <a:t>Student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Community means a sense of belonging and feeling valued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6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89325"/>
            <a:ext cx="4724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3475" y="2333625"/>
            <a:ext cx="61912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Many Residents of the 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Brasilandia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slum in Sao Paulo Brazil do not have access to piped water!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71600"/>
            <a:ext cx="61722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275" y="2328863"/>
            <a:ext cx="4572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Due to flooding residents lose their homes and go to live on the streets.</a:t>
            </a:r>
            <a:endParaRPr lang="en-US" sz="3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These families do not have anywhere to go and many are unemployed!</a:t>
            </a:r>
          </a:p>
        </p:txBody>
      </p:sp>
      <p:pic>
        <p:nvPicPr>
          <p:cNvPr id="16077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400300"/>
            <a:ext cx="3886200" cy="2914650"/>
          </a:xfrm>
        </p:spPr>
      </p:pic>
      <p:pic>
        <p:nvPicPr>
          <p:cNvPr id="16077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054350"/>
            <a:ext cx="2143125" cy="160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 very sad to see the situation of those families with children living in the streets under bridges</a:t>
            </a:r>
            <a:endParaRPr lang="en-US" dirty="0"/>
          </a:p>
        </p:txBody>
      </p:sp>
      <p:sp>
        <p:nvSpPr>
          <p:cNvPr id="161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81163"/>
            <a:ext cx="3868737" cy="823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                      Help Please!!!!</a:t>
            </a:r>
          </a:p>
        </p:txBody>
      </p:sp>
      <p:pic>
        <p:nvPicPr>
          <p:cNvPr id="16179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808288"/>
            <a:ext cx="3868737" cy="2617787"/>
          </a:xfrm>
        </p:spPr>
      </p:pic>
      <p:sp>
        <p:nvSpPr>
          <p:cNvPr id="16179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788" cy="823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                              Help Please!!!</a:t>
            </a:r>
          </a:p>
        </p:txBody>
      </p:sp>
      <p:pic>
        <p:nvPicPr>
          <p:cNvPr id="16179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808288"/>
            <a:ext cx="3781425" cy="275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14425"/>
            <a:ext cx="8220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smtClean="0"/>
              <a:t>Assessment can…</a:t>
            </a:r>
          </a:p>
          <a:p>
            <a:pPr eaLnBrk="1" hangingPunct="1">
              <a:buFontTx/>
              <a:buNone/>
            </a:pPr>
            <a:endParaRPr lang="en-US" altLang="en-US" b="1" i="1" smtClean="0"/>
          </a:p>
          <a:p>
            <a:pPr eaLnBrk="1" hangingPunct="1"/>
            <a:r>
              <a:rPr lang="en-US" altLang="en-US" smtClean="0"/>
              <a:t>Answer questions about the learning of individual students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Be used to determine the effectiveness of a single course, program, or institution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0" y="5638800"/>
            <a:ext cx="800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Association of American Colleges and University. (2005). Levels of Assessment: From the Student to the Institution.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763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191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857250"/>
            <a:ext cx="7712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04900"/>
            <a:ext cx="7258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411288"/>
            <a:ext cx="60642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ChangeArrowheads="1"/>
          </p:cNvSpPr>
          <p:nvPr/>
        </p:nvSpPr>
        <p:spPr bwMode="auto">
          <a:xfrm>
            <a:off x="1466850" y="1619250"/>
            <a:ext cx="45720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 eaLnBrk="1" hangingPunct="1">
              <a:lnSpc>
                <a:spcPct val="107000"/>
              </a:lnSpc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"Hundreds of Deaths in Brazil, a Product of Negligence." </a:t>
            </a:r>
            <a:r>
              <a:rPr lang="en-US" altLang="en-US" sz="1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Rights Now</a:t>
            </a: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N.p., n.d. Web. 19 Nov. 2014.</a:t>
            </a:r>
          </a:p>
          <a:p>
            <a:pPr eaLnBrk="1" hangingPunct="1">
              <a:lnSpc>
                <a:spcPct val="107000"/>
              </a:lnSpc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"Maristely's Story: A Flower in the Favelas." </a:t>
            </a:r>
            <a:r>
              <a:rPr lang="en-US" altLang="en-US" sz="1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RSS</a:t>
            </a: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N.p., n.d. Web. 19 Nov. 2014.</a:t>
            </a:r>
          </a:p>
        </p:txBody>
      </p:sp>
      <p:sp>
        <p:nvSpPr>
          <p:cNvPr id="168963" name="TextBox 3"/>
          <p:cNvSpPr txBox="1">
            <a:spLocks noChangeArrowheads="1"/>
          </p:cNvSpPr>
          <p:nvPr/>
        </p:nvSpPr>
        <p:spPr bwMode="auto">
          <a:xfrm>
            <a:off x="1719263" y="5638800"/>
            <a:ext cx="567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linkClick r:id="rId2" action="ppaction://hlinksldjump"/>
              </a:rPr>
              <a:t>Return to Student Examples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609600" y="2425700"/>
            <a:ext cx="1752600" cy="1460500"/>
          </a:xfrm>
          <a:prstGeom prst="homePlate">
            <a:avLst>
              <a:gd name="adj" fmla="val 27389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Overview</a:t>
            </a:r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3429000" y="2425700"/>
            <a:ext cx="2057400" cy="1460500"/>
          </a:xfrm>
          <a:prstGeom prst="chevron">
            <a:avLst>
              <a:gd name="adj" fmla="val 32687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Fa14 &amp; Sp15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Assessment</a:t>
            </a:r>
          </a:p>
        </p:txBody>
      </p:sp>
      <p:sp>
        <p:nvSpPr>
          <p:cNvPr id="124932" name="AutoShape 5"/>
          <p:cNvSpPr>
            <a:spLocks noChangeArrowheads="1"/>
          </p:cNvSpPr>
          <p:nvPr/>
        </p:nvSpPr>
        <p:spPr bwMode="auto">
          <a:xfrm>
            <a:off x="4953000" y="2425700"/>
            <a:ext cx="197485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Actions to be Taken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  <p:sp>
        <p:nvSpPr>
          <p:cNvPr id="124933" name="AutoShape 6"/>
          <p:cNvSpPr>
            <a:spLocks noChangeArrowheads="1"/>
          </p:cNvSpPr>
          <p:nvPr/>
        </p:nvSpPr>
        <p:spPr bwMode="auto">
          <a:xfrm>
            <a:off x="6477000" y="2425700"/>
            <a:ext cx="205740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Fall 2015 Pilot Assessment</a:t>
            </a:r>
          </a:p>
        </p:txBody>
      </p:sp>
      <p:sp>
        <p:nvSpPr>
          <p:cNvPr id="124934" name="AutoShape 7"/>
          <p:cNvSpPr>
            <a:spLocks noChangeArrowheads="1"/>
          </p:cNvSpPr>
          <p:nvPr/>
        </p:nvSpPr>
        <p:spPr bwMode="auto">
          <a:xfrm>
            <a:off x="1893888" y="2425700"/>
            <a:ext cx="2068512" cy="1460500"/>
          </a:xfrm>
          <a:prstGeom prst="chevron">
            <a:avLst>
              <a:gd name="adj" fmla="val 32693"/>
            </a:avLst>
          </a:prstGeom>
          <a:solidFill>
            <a:srgbClr val="4555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chemeClr val="bg1"/>
                </a:solidFill>
                <a:ea typeface="Gulim" panose="020B0600000101010101" pitchFamily="34" charset="-127"/>
              </a:rPr>
              <a:t>Assessment Plan</a:t>
            </a:r>
            <a:endParaRPr lang="en-US" altLang="en-US" sz="1200" b="1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Education Outcomes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000" b="1" smtClean="0"/>
              <a:t>Communicate using Standard American English.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000" b="1" smtClean="0"/>
              <a:t>Evaluate the moral, ideological, or intellectual viewpoints of diverse peoples or institutions. (</a:t>
            </a:r>
            <a:r>
              <a:rPr lang="en-US" altLang="en-US" sz="2000" b="1" smtClean="0">
                <a:solidFill>
                  <a:srgbClr val="FF0000"/>
                </a:solidFill>
              </a:rPr>
              <a:t>Human Diversity Outcome</a:t>
            </a:r>
            <a:r>
              <a:rPr lang="en-US" altLang="en-US" sz="2000" b="1" smtClean="0"/>
              <a:t>)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000" b="1" smtClean="0"/>
              <a:t>Prepare a document using digital technologies, such as a word processor, spreadsheet, or presentation display software (e.g. PowerPoint).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000" b="1" smtClean="0"/>
              <a:t>Evaluate a proposed solution to a local, national, or global issue.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000" b="1" smtClean="0"/>
              <a:t>Produce an original piece of work demonstrating creativity.</a:t>
            </a:r>
            <a:endParaRPr lang="en-US" altLang="en-US" sz="2000" smtClean="0"/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331788" y="6126163"/>
            <a:ext cx="1878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Developed October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Daley Program Assessment Plan</a:t>
            </a:r>
          </a:p>
        </p:txBody>
      </p:sp>
      <p:pic>
        <p:nvPicPr>
          <p:cNvPr id="1269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66800"/>
            <a:ext cx="8693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609600" y="2425700"/>
            <a:ext cx="1752600" cy="1460500"/>
          </a:xfrm>
          <a:prstGeom prst="homePlate">
            <a:avLst>
              <a:gd name="adj" fmla="val 27389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Overview</a:t>
            </a: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429000" y="2425700"/>
            <a:ext cx="2057400" cy="1460500"/>
          </a:xfrm>
          <a:prstGeom prst="chevron">
            <a:avLst>
              <a:gd name="adj" fmla="val 32687"/>
            </a:avLst>
          </a:prstGeom>
          <a:solidFill>
            <a:srgbClr val="4555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ea typeface="Gulim" panose="020B0600000101010101" pitchFamily="34" charset="-127"/>
              </a:rPr>
              <a:t>Fa14 &amp; Sp15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ea typeface="Gulim" panose="020B0600000101010101" pitchFamily="34" charset="-127"/>
              </a:rPr>
              <a:t>Assessment</a:t>
            </a:r>
          </a:p>
        </p:txBody>
      </p:sp>
      <p:sp>
        <p:nvSpPr>
          <p:cNvPr id="128004" name="AutoShape 5"/>
          <p:cNvSpPr>
            <a:spLocks noChangeArrowheads="1"/>
          </p:cNvSpPr>
          <p:nvPr/>
        </p:nvSpPr>
        <p:spPr bwMode="auto">
          <a:xfrm>
            <a:off x="4953000" y="2425700"/>
            <a:ext cx="197485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Actions to be Taken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  <p:sp>
        <p:nvSpPr>
          <p:cNvPr id="128005" name="AutoShape 6"/>
          <p:cNvSpPr>
            <a:spLocks noChangeArrowheads="1"/>
          </p:cNvSpPr>
          <p:nvPr/>
        </p:nvSpPr>
        <p:spPr bwMode="auto">
          <a:xfrm>
            <a:off x="6477000" y="2425700"/>
            <a:ext cx="2057400" cy="1460500"/>
          </a:xfrm>
          <a:prstGeom prst="chevron">
            <a:avLst>
              <a:gd name="adj" fmla="val 30111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Gulim" panose="020B0600000101010101" pitchFamily="34" charset="-127"/>
              </a:rPr>
              <a:t>Fall 2015 Pilot Assessment</a:t>
            </a:r>
          </a:p>
        </p:txBody>
      </p:sp>
      <p:sp>
        <p:nvSpPr>
          <p:cNvPr id="128006" name="AutoShape 7"/>
          <p:cNvSpPr>
            <a:spLocks noChangeArrowheads="1"/>
          </p:cNvSpPr>
          <p:nvPr/>
        </p:nvSpPr>
        <p:spPr bwMode="auto">
          <a:xfrm>
            <a:off x="1893888" y="2425700"/>
            <a:ext cx="2068512" cy="1460500"/>
          </a:xfrm>
          <a:prstGeom prst="chevron">
            <a:avLst>
              <a:gd name="adj" fmla="val 32693"/>
            </a:avLst>
          </a:prstGeom>
          <a:solidFill>
            <a:srgbClr val="E7A6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ea typeface="Gulim" panose="020B0600000101010101" pitchFamily="34" charset="-127"/>
              </a:rPr>
              <a:t>Assessment Plan</a:t>
            </a:r>
            <a:endParaRPr lang="en-US" altLang="en-US" sz="1200" b="1"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Fa14 &amp; Sp15 Program Assessment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Assessed: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z="2400" b="1" i="1" smtClean="0"/>
              <a:t>Produce an original piece of work demonstrating creativity.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Daley College PowerPoint Template">
  <a:themeElements>
    <a:clrScheme name="1_Daley College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ley College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aley College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ley College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ley College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ley College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ley College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ley College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ley College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8BD47DE213441AB26D081C13F34C5" ma:contentTypeVersion="15" ma:contentTypeDescription="Create a new document." ma:contentTypeScope="" ma:versionID="5609be8626babedcfc7283685368579f">
  <xsd:schema xmlns:xsd="http://www.w3.org/2001/XMLSchema" xmlns:xs="http://www.w3.org/2001/XMLSchema" xmlns:p="http://schemas.microsoft.com/office/2006/metadata/properties" xmlns:ns2="b02ebf6b-ab69-4549-aa59-81845d0b8c62" xmlns:ns3="59dbb8c8-0c58-4f09-9214-9a877415f2c2" targetNamespace="http://schemas.microsoft.com/office/2006/metadata/properties" ma:root="true" ma:fieldsID="18e22e5a2512cb6e2a1a1c64853acd8a" ns2:_="" ns3:_="">
    <xsd:import namespace="b02ebf6b-ab69-4549-aa59-81845d0b8c62"/>
    <xsd:import namespace="59dbb8c8-0c58-4f09-9214-9a877415f2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WordPressID" minOccurs="0"/>
                <xsd:element ref="ns2:WordPress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ebf6b-ab69-4549-aa59-81845d0b8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5a91a21-2bd8-4402-b242-f7ffa2f314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WordPressID" ma:index="21" nillable="true" ma:displayName="WordPress ID" ma:decimals="0" ma:indexed="true" ma:internalName="WordPressID" ma:percentage="FALSE">
      <xsd:simpleType>
        <xsd:restriction base="dms:Number"/>
      </xsd:simpleType>
    </xsd:element>
    <xsd:element name="WordPressURL" ma:index="22" nillable="true" ma:displayName="WordPress URL" ma:indexed="true" ma:internalName="WordPress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bb8c8-0c58-4f09-9214-9a877415f2c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599229e-3048-4664-99ec-b12484159f20}" ma:internalName="TaxCatchAll" ma:showField="CatchAllData" ma:web="59dbb8c8-0c58-4f09-9214-9a877415f2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bb8c8-0c58-4f09-9214-9a877415f2c2" xsi:nil="true"/>
    <lcf76f155ced4ddcb4097134ff3c332f xmlns="b02ebf6b-ab69-4549-aa59-81845d0b8c62">
      <Terms xmlns="http://schemas.microsoft.com/office/infopath/2007/PartnerControls"/>
    </lcf76f155ced4ddcb4097134ff3c332f>
    <WordPressURL xmlns="b02ebf6b-ab69-4549-aa59-81845d0b8c62">/wp-content/uploads/daley/departments/Documents/</WordPressURL>
    <WordPressID xmlns="b02ebf6b-ab69-4549-aa59-81845d0b8c62" xsi:nil="true"/>
  </documentManagement>
</p:properties>
</file>

<file path=customXml/itemProps1.xml><?xml version="1.0" encoding="utf-8"?>
<ds:datastoreItem xmlns:ds="http://schemas.openxmlformats.org/officeDocument/2006/customXml" ds:itemID="{87268A4C-AB64-48D0-8B8F-9A4F70D19BF3}"/>
</file>

<file path=customXml/itemProps2.xml><?xml version="1.0" encoding="utf-8"?>
<ds:datastoreItem xmlns:ds="http://schemas.openxmlformats.org/officeDocument/2006/customXml" ds:itemID="{583A0CDA-B9C2-4F7B-A3A5-E03C4FE3728A}"/>
</file>

<file path=customXml/itemProps3.xml><?xml version="1.0" encoding="utf-8"?>
<ds:datastoreItem xmlns:ds="http://schemas.openxmlformats.org/officeDocument/2006/customXml" ds:itemID="{C7C8BB67-A44F-4FA0-AB74-5DBE98B58A59}"/>
</file>

<file path=docProps/app.xml><?xml version="1.0" encoding="utf-8"?>
<Properties xmlns="http://schemas.openxmlformats.org/officeDocument/2006/extended-properties" xmlns:vt="http://schemas.openxmlformats.org/officeDocument/2006/docPropsVTypes">
  <Template>Daley College PowerPoint Template version 1</Template>
  <TotalTime>10699</TotalTime>
  <Words>1224</Words>
  <Application>Microsoft Office PowerPoint</Application>
  <PresentationFormat>On-screen Show (4:3)</PresentationFormat>
  <Paragraphs>247</Paragraphs>
  <Slides>45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Calibri</vt:lpstr>
      <vt:lpstr>Garamond</vt:lpstr>
      <vt:lpstr>Calibri Light</vt:lpstr>
      <vt:lpstr>Gulim</vt:lpstr>
      <vt:lpstr>+mj-lt</vt:lpstr>
      <vt:lpstr>Times New Roman</vt:lpstr>
      <vt:lpstr>1_Daley College PowerPoint Template</vt:lpstr>
      <vt:lpstr>Organic</vt:lpstr>
      <vt:lpstr>1_Organic</vt:lpstr>
      <vt:lpstr>2_Organic</vt:lpstr>
      <vt:lpstr>3_Organic</vt:lpstr>
      <vt:lpstr>4_Organic</vt:lpstr>
      <vt:lpstr>Office Theme</vt:lpstr>
      <vt:lpstr>1_Office Theme</vt:lpstr>
      <vt:lpstr>General Education Assessment </vt:lpstr>
      <vt:lpstr>PowerPoint Presentation</vt:lpstr>
      <vt:lpstr>Assessment</vt:lpstr>
      <vt:lpstr>Assessment</vt:lpstr>
      <vt:lpstr>PowerPoint Presentation</vt:lpstr>
      <vt:lpstr>General Education Outcomes</vt:lpstr>
      <vt:lpstr>Daley Program Assessment Plan</vt:lpstr>
      <vt:lpstr>PowerPoint Presentation</vt:lpstr>
      <vt:lpstr>Fa14 &amp; Sp15 Program Assessment</vt:lpstr>
      <vt:lpstr>Fa14 &amp; Sp15 Assessment Characteristics</vt:lpstr>
      <vt:lpstr>Fa14 &amp; Sp15 Assessment Instrument</vt:lpstr>
      <vt:lpstr>Fa14 &amp; Sp15 Assessment Instrument</vt:lpstr>
      <vt:lpstr>Fa14 &amp; Sp15 Assessment Rubric – SLO 5</vt:lpstr>
      <vt:lpstr>Fa14 &amp; Sp15 Assessment Rubric – SLO 5</vt:lpstr>
      <vt:lpstr>Fa14 &amp; Sp15 Assessment Rubric Evaluation Benchmark: 75% Achieve Task</vt:lpstr>
      <vt:lpstr>Fall 2014 &amp; Spring 2015 Assessment  Student Examples</vt:lpstr>
      <vt:lpstr>Discuss Actions to be taken for SLO 5</vt:lpstr>
      <vt:lpstr>PowerPoint Presentation</vt:lpstr>
      <vt:lpstr>Departmental Strategies</vt:lpstr>
      <vt:lpstr>Next Steps</vt:lpstr>
      <vt:lpstr>PowerPoint Presentation</vt:lpstr>
      <vt:lpstr>Fall 2015 Pilot Assessment</vt:lpstr>
      <vt:lpstr>Fall 2015 Pilot Assessment</vt:lpstr>
      <vt:lpstr>Fall 2015 Pilot Assessment</vt:lpstr>
      <vt:lpstr>THANK YOU</vt:lpstr>
      <vt:lpstr>Student Example 1</vt:lpstr>
      <vt:lpstr>Safer Community</vt:lpstr>
      <vt:lpstr>Community </vt:lpstr>
      <vt:lpstr>Crime </vt:lpstr>
      <vt:lpstr>Gage park Community </vt:lpstr>
      <vt:lpstr>Bad Crime </vt:lpstr>
      <vt:lpstr>Student Example 2</vt:lpstr>
      <vt:lpstr>Community means a sense of belonging and feeling valued </vt:lpstr>
      <vt:lpstr>PowerPoint Presentation</vt:lpstr>
      <vt:lpstr>PowerPoint Presentation</vt:lpstr>
      <vt:lpstr>PowerPoint Presentation</vt:lpstr>
      <vt:lpstr>These families do not have anywhere to go and many are unemployed!</vt:lpstr>
      <vt:lpstr>Is very sad to see the situation of those families with children living in the streets under bridges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Colleges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Presentation 8-13-2015</dc:title>
  <dc:creator>kmccoy</dc:creator>
  <cp:lastModifiedBy>Keith McCoy</cp:lastModifiedBy>
  <cp:revision>218</cp:revision>
  <dcterms:created xsi:type="dcterms:W3CDTF">2011-10-17T14:16:32Z</dcterms:created>
  <dcterms:modified xsi:type="dcterms:W3CDTF">2015-08-07T03:40:07Z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0x010100C478BD47DE213441AB26D081C13F34C5</vt:lpwstr>
  </property>
  <property fmtid="{D5CDD505-2E9C-101B-9397-08002B2CF9AE}" pid="3" name="MediaServiceImageTags">
    <vt:lpwstr/>
  </property>
</Properties>
</file>